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6" r:id="rId3"/>
    <p:sldId id="688" r:id="rId4"/>
    <p:sldId id="694" r:id="rId5"/>
    <p:sldId id="691" r:id="rId6"/>
    <p:sldId id="692" r:id="rId7"/>
    <p:sldId id="663" r:id="rId8"/>
    <p:sldId id="665" r:id="rId9"/>
    <p:sldId id="675" r:id="rId10"/>
    <p:sldId id="666" r:id="rId11"/>
    <p:sldId id="695" r:id="rId12"/>
    <p:sldId id="680" r:id="rId13"/>
    <p:sldId id="670" r:id="rId14"/>
    <p:sldId id="672" r:id="rId15"/>
    <p:sldId id="687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A2CC"/>
    <a:srgbClr val="14539F"/>
    <a:srgbClr val="015CAB"/>
    <a:srgbClr val="1A171B"/>
    <a:srgbClr val="00A77F"/>
    <a:srgbClr val="00539F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5915" autoAdjust="0"/>
  </p:normalViewPr>
  <p:slideViewPr>
    <p:cSldViewPr showGuides="1">
      <p:cViewPr>
        <p:scale>
          <a:sx n="100" d="100"/>
          <a:sy n="100" d="100"/>
        </p:scale>
        <p:origin x="-420" y="-114"/>
      </p:cViewPr>
      <p:guideLst>
        <p:guide orient="horz" pos="2341"/>
        <p:guide orient="horz" pos="3566"/>
        <p:guide orient="horz" pos="4020"/>
        <p:guide orient="horz" pos="2886"/>
        <p:guide orient="horz" pos="1548"/>
        <p:guide orient="horz" pos="2636"/>
        <p:guide orient="horz" pos="663"/>
        <p:guide orient="horz" pos="278"/>
        <p:guide orient="horz" pos="2001"/>
        <p:guide pos="2880"/>
        <p:guide pos="158"/>
        <p:guide pos="5602"/>
        <p:guide pos="771"/>
        <p:guide pos="4989"/>
        <p:guide pos="3810"/>
        <p:guide pos="4694"/>
        <p:guide pos="4014"/>
        <p:guide pos="4241"/>
        <p:guide pos="3334"/>
        <p:guide pos="317"/>
        <p:guide pos="1746"/>
        <p:guide pos="24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68" y="2274"/>
      </p:cViewPr>
      <p:guideLst>
        <p:guide orient="horz" pos="3126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ilux.eib.org\K_Disk\ONDREJIC\Events\2015\ZAG%2030-03-15\Copy%20of%20SignDis%20HR%202010-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GB"/>
              <a:t>Signatures and disbursements </a:t>
            </a:r>
            <a:br>
              <a:rPr lang="en-GB"/>
            </a:br>
            <a:r>
              <a:rPr lang="en-GB"/>
              <a:t>in Croatia 2010-2014 (EUR m)</a:t>
            </a:r>
          </a:p>
          <a:p>
            <a:pPr algn="ctr">
              <a:defRPr/>
            </a:pP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Signatures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088323458249E-3"/>
                  <c:y val="2.75272030218561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Sheet1!$E$6:$E$10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Sheet1!$F$6:$F$10</c:f>
              <c:numCache>
                <c:formatCode>General</c:formatCode>
                <c:ptCount val="5"/>
                <c:pt idx="0">
                  <c:v>511</c:v>
                </c:pt>
                <c:pt idx="1">
                  <c:v>305</c:v>
                </c:pt>
                <c:pt idx="2">
                  <c:v>300</c:v>
                </c:pt>
                <c:pt idx="3">
                  <c:v>633</c:v>
                </c:pt>
                <c:pt idx="4">
                  <c:v>535</c:v>
                </c:pt>
              </c:numCache>
            </c:numRef>
          </c:val>
        </c:ser>
        <c:ser>
          <c:idx val="1"/>
          <c:order val="1"/>
          <c:tx>
            <c:strRef>
              <c:f>Sheet1!$G$5</c:f>
              <c:strCache>
                <c:ptCount val="1"/>
                <c:pt idx="0">
                  <c:v>Disbursements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71490219588866E-2"/>
                  <c:y val="2.75272030218561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Sheet1!$E$6:$E$10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Sheet1!$G$6:$G$10</c:f>
              <c:numCache>
                <c:formatCode>General</c:formatCode>
                <c:ptCount val="5"/>
                <c:pt idx="0">
                  <c:v>409</c:v>
                </c:pt>
                <c:pt idx="1">
                  <c:v>267</c:v>
                </c:pt>
                <c:pt idx="2">
                  <c:v>483</c:v>
                </c:pt>
                <c:pt idx="3">
                  <c:v>338</c:v>
                </c:pt>
                <c:pt idx="4">
                  <c:v>445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828736"/>
        <c:axId val="129830272"/>
      </c:barChart>
      <c:catAx>
        <c:axId val="12982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830272"/>
        <c:crosses val="autoZero"/>
        <c:auto val="1"/>
        <c:lblAlgn val="ctr"/>
        <c:lblOffset val="100"/>
        <c:noMultiLvlLbl val="0"/>
      </c:catAx>
      <c:valAx>
        <c:axId val="12983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2873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 algn="ctr" rtl="0">
        <a:defRPr lang="en-GB" sz="1000" b="0" i="0" u="none" strike="noStrike" kern="1200" baseline="0">
          <a:ln>
            <a:solidFill>
              <a:srgbClr val="1F497D">
                <a:lumMod val="60000"/>
                <a:lumOff val="40000"/>
              </a:srgbClr>
            </a:solidFill>
          </a:ln>
          <a:solidFill>
            <a:srgbClr val="4F81BD">
              <a:lumMod val="75000"/>
            </a:srgbClr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84186351706036"/>
          <c:y val="0.11662027486416597"/>
          <c:w val="0.47456627296587928"/>
          <c:h val="0.840560188279048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8.3333333333333329E-2"/>
                  <c:y val="0.26045500769968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555555555555561E-2"/>
                  <c:y val="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33333333333334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000021872265967"/>
                  <c:y val="-9.5479946925453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166666666666666E-2"/>
                  <c:y val="-0.13284132841328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666666666666666E-2"/>
                  <c:y val="-0.15252152521525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555774278215224E-2"/>
                  <c:y val="-0.17220172201722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Sheet1!$A$27:$A$33</c:f>
              <c:strCache>
                <c:ptCount val="7"/>
                <c:pt idx="0">
                  <c:v>Credit lines</c:v>
                </c:pt>
                <c:pt idx="1">
                  <c:v>Transport</c:v>
                </c:pt>
                <c:pt idx="2">
                  <c:v>Composite infrastructure</c:v>
                </c:pt>
                <c:pt idx="3">
                  <c:v>Energy</c:v>
                </c:pt>
                <c:pt idx="4">
                  <c:v>Water, sewerage</c:v>
                </c:pt>
                <c:pt idx="5">
                  <c:v>Urban development</c:v>
                </c:pt>
                <c:pt idx="6">
                  <c:v>Industry, Service</c:v>
                </c:pt>
              </c:strCache>
            </c:strRef>
          </c:cat>
          <c:val>
            <c:numRef>
              <c:f>Sheet1!$B$27:$B$33</c:f>
              <c:numCache>
                <c:formatCode>0.00%</c:formatCode>
                <c:ptCount val="7"/>
                <c:pt idx="0">
                  <c:v>0.56999999999999995</c:v>
                </c:pt>
                <c:pt idx="1">
                  <c:v>0.23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8" y="1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8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7E6E10F-A96B-455F-927C-613E3EF0B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0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4" y="1"/>
            <a:ext cx="2944811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7"/>
            <a:ext cx="498475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339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4" y="9431339"/>
            <a:ext cx="2944811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CAF20D7-C36A-4456-B8A5-0098FFEE3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16872" indent="-275720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02881" indent="-220576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44033" indent="-220576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85185" indent="-220576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426338" indent="-22057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67490" indent="-22057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308642" indent="-22057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749794" indent="-22057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38CCC35-96A8-4F02-8F6A-52156453D5C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2864" y="9431339"/>
            <a:ext cx="2944811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230" tIns="44115" rIns="88230" bIns="44115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F73C01-FD61-46DC-B5AE-DB25019D2310}" type="slidenum">
              <a:rPr lang="en-US" sz="12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33289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FE1F-C046-465B-9A25-EEFEEBB9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24381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4061-B5A1-46BE-8460-6F0F52603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324864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4986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315379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28592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273374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FE1F-C046-465B-9A25-EEFEEBB9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209598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23528" y="296652"/>
            <a:ext cx="4032448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FEBAE1-2B60-4AE4-BA5C-9E2DBEC9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223963" y="1700213"/>
            <a:ext cx="6696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23963" y="3105150"/>
            <a:ext cx="66960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Who</a:t>
            </a:r>
          </a:p>
          <a:p>
            <a:pPr lvl="0"/>
            <a:r>
              <a:rPr lang="en-US" smtClean="0"/>
              <a:t>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382"/>
            <a:ext cx="3130204" cy="13954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0539F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539F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6" y="1052513"/>
            <a:ext cx="86423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2" r:id="rId5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05FF5.7FE7D37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1304764"/>
            <a:ext cx="8928994" cy="2232150"/>
          </a:xfrm>
        </p:spPr>
        <p:txBody>
          <a:bodyPr/>
          <a:lstStyle/>
          <a:p>
            <a:r>
              <a:rPr lang="en-GB" sz="3000" dirty="0" smtClean="0"/>
              <a:t>Welcome to the</a:t>
            </a:r>
            <a:br>
              <a:rPr lang="en-GB" sz="3000" dirty="0" smtClean="0"/>
            </a:br>
            <a:r>
              <a:rPr lang="en-GB" sz="3000" dirty="0" smtClean="0"/>
              <a:t>Press Conference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000" dirty="0" smtClean="0"/>
              <a:t>EIB Supports Croatia’s Competitiveness</a:t>
            </a:r>
            <a:endParaRPr lang="en-GB" sz="3000" i="1" dirty="0" smtClean="0">
              <a:latin typeface="Arial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223628" y="3825044"/>
            <a:ext cx="6696075" cy="2181225"/>
          </a:xfrm>
        </p:spPr>
        <p:txBody>
          <a:bodyPr/>
          <a:lstStyle/>
          <a:p>
            <a:pPr marL="0" indent="0"/>
            <a:r>
              <a:rPr lang="en-US" dirty="0" smtClean="0"/>
              <a:t>Dario </a:t>
            </a:r>
            <a:r>
              <a:rPr lang="en-US" dirty="0" err="1" smtClean="0"/>
              <a:t>Scannapieco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EIB Vice-President</a:t>
            </a:r>
          </a:p>
          <a:p>
            <a:pPr marL="0" indent="0"/>
            <a:r>
              <a:rPr lang="en-US" sz="2400" dirty="0" smtClean="0"/>
              <a:t>Zagreb</a:t>
            </a:r>
          </a:p>
          <a:p>
            <a:pPr marL="0" indent="0"/>
            <a:r>
              <a:rPr lang="fr-BE" sz="2400" dirty="0" smtClean="0"/>
              <a:t>30 March 2015</a:t>
            </a:r>
            <a:endParaRPr lang="en-GB" dirty="0" smtClean="0"/>
          </a:p>
        </p:txBody>
      </p:sp>
      <p:sp>
        <p:nvSpPr>
          <p:cNvPr id="30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bg1"/>
                </a:solidFill>
              </a:rPr>
              <a:t>30/03/2015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EC9CE5D-B75D-4C6A-958C-E65803ED096D}" type="slidenum">
              <a:rPr lang="en-US" sz="1000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bg1"/>
                </a:solidFill>
              </a:rPr>
              <a:t>European Investment Bank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000" dirty="0" smtClean="0"/>
              <a:t>Continual support to Croatian public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947127"/>
            <a:ext cx="8460940" cy="468052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1600" b="0" dirty="0" smtClean="0">
                <a:solidFill>
                  <a:srgbClr val="000000"/>
                </a:solidFill>
              </a:rPr>
              <a:t>Existing credit lines for state and public institutions are being actively utilised generating additional EIB support to public sectors projects. 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1600" b="0" dirty="0" smtClean="0">
                <a:solidFill>
                  <a:srgbClr val="000000"/>
                </a:solidFill>
              </a:rPr>
              <a:t>Project examples: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GB" altLang="en-US" sz="1600" b="0" dirty="0" smtClean="0">
                <a:solidFill>
                  <a:srgbClr val="000000"/>
                </a:solidFill>
              </a:rPr>
              <a:t>South-East European Centre for Entrepreneurial Learning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GB" altLang="en-US" sz="1600" b="0" dirty="0" smtClean="0">
                <a:solidFill>
                  <a:srgbClr val="000000"/>
                </a:solidFill>
              </a:rPr>
              <a:t>Rijeka University Campus</a:t>
            </a:r>
          </a:p>
          <a:p>
            <a:r>
              <a:rPr lang="en-GB" sz="1600" b="0" dirty="0" smtClean="0">
                <a:solidFill>
                  <a:srgbClr val="000000"/>
                </a:solidFill>
              </a:rPr>
              <a:t>Various municipal water and wastewater treatment facilities promoted by </a:t>
            </a:r>
            <a:r>
              <a:rPr lang="en-GB" sz="1600" b="0" dirty="0" err="1" smtClean="0">
                <a:solidFill>
                  <a:srgbClr val="000000"/>
                </a:solidFill>
              </a:rPr>
              <a:t>Hrvatska</a:t>
            </a:r>
            <a:r>
              <a:rPr lang="en-GB" sz="1600" b="0" dirty="0" smtClean="0">
                <a:solidFill>
                  <a:srgbClr val="000000"/>
                </a:solidFill>
              </a:rPr>
              <a:t> </a:t>
            </a:r>
            <a:r>
              <a:rPr lang="en-GB" sz="1600" b="0" dirty="0" err="1" smtClean="0">
                <a:solidFill>
                  <a:srgbClr val="000000"/>
                </a:solidFill>
              </a:rPr>
              <a:t>Vode</a:t>
            </a:r>
            <a:endParaRPr lang="en-GB" sz="1600" b="0" dirty="0" smtClean="0">
              <a:solidFill>
                <a:srgbClr val="000000"/>
              </a:solidFill>
            </a:endParaRPr>
          </a:p>
          <a:p>
            <a:pPr lvl="0"/>
            <a:r>
              <a:rPr lang="en-GB" sz="1600" b="0" dirty="0"/>
              <a:t>Co-financing of the works for the rehabilitation of Zagreb Main Railway Station</a:t>
            </a:r>
            <a:endParaRPr lang="en-US" sz="1600" b="0" dirty="0"/>
          </a:p>
          <a:p>
            <a:pPr lvl="0"/>
            <a:r>
              <a:rPr lang="en-GB" sz="1600" b="0" dirty="0"/>
              <a:t>Reconstruction of the </a:t>
            </a:r>
            <a:r>
              <a:rPr lang="en-GB" sz="1600" b="0" dirty="0" err="1"/>
              <a:t>Okucani-Novska</a:t>
            </a:r>
            <a:r>
              <a:rPr lang="en-GB" sz="1600" b="0" dirty="0"/>
              <a:t> Railway Line</a:t>
            </a:r>
            <a:endParaRPr lang="en-US" sz="1600" b="0" dirty="0"/>
          </a:p>
          <a:p>
            <a:endParaRPr lang="en-GB" sz="1600" b="0" dirty="0" smtClean="0">
              <a:solidFill>
                <a:srgbClr val="000000"/>
              </a:solidFill>
            </a:endParaRPr>
          </a:p>
          <a:p>
            <a:pPr lvl="1"/>
            <a:endParaRPr lang="en-GB" sz="1600" dirty="0" smtClean="0"/>
          </a:p>
          <a:p>
            <a:pPr lvl="1"/>
            <a:endParaRPr lang="en-GB" altLang="en-US" sz="1700" b="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86915-64FE-434E-BA38-6F07F4871F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1" descr="cid:image003.png@01D05FF5.7FE7D37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38525"/>
            <a:ext cx="48958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209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5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r>
              <a:rPr lang="en-GB" altLang="en-US" sz="2000" dirty="0" smtClean="0"/>
              <a:t>JASPERS in 2014</a:t>
            </a:r>
            <a:r>
              <a:rPr lang="en-GB" altLang="en-US" sz="2000" dirty="0"/>
              <a:t/>
            </a:r>
            <a:br>
              <a:rPr lang="en-GB" altLang="en-US" sz="2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636" y="947127"/>
            <a:ext cx="7056784" cy="468052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1800" dirty="0">
                <a:solidFill>
                  <a:srgbClr val="015CAB"/>
                </a:solidFill>
                <a:latin typeface="+mj-lt"/>
                <a:ea typeface="+mj-ea"/>
                <a:cs typeface="+mj-cs"/>
              </a:rPr>
              <a:t>Joint Assistance to Support Projects in European Regions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GB" altLang="en-US" sz="1800" b="0" dirty="0" smtClean="0">
                <a:solidFill>
                  <a:srgbClr val="000000"/>
                </a:solidFill>
              </a:rPr>
              <a:t>A </a:t>
            </a:r>
            <a:r>
              <a:rPr lang="en-GB" altLang="en-US" sz="1800" b="0" dirty="0">
                <a:solidFill>
                  <a:srgbClr val="000000"/>
                </a:solidFill>
              </a:rPr>
              <a:t>Technical Support Facility, managed by the EIB, and co-sponsored by the Commission, </a:t>
            </a:r>
            <a:r>
              <a:rPr lang="en-GB" altLang="en-US" sz="1800" b="0" dirty="0" smtClean="0">
                <a:solidFill>
                  <a:srgbClr val="000000"/>
                </a:solidFill>
              </a:rPr>
              <a:t>EIB and EBRD helping to </a:t>
            </a:r>
            <a:r>
              <a:rPr lang="en-GB" altLang="en-US" sz="1800" b="0" dirty="0">
                <a:solidFill>
                  <a:srgbClr val="000000"/>
                </a:solidFill>
              </a:rPr>
              <a:t>absorb EU Structural and Cohesion Funds to finance required investments in areas in need of regional development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GB" altLang="en-US" sz="1800" b="0" dirty="0" smtClean="0">
                <a:solidFill>
                  <a:srgbClr val="000000"/>
                </a:solidFill>
              </a:rPr>
              <a:t>Croatia is the first country that benefitted from JASPERS prior to joining the EU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GB" altLang="en-US" sz="1800" b="0" dirty="0" smtClean="0">
                <a:solidFill>
                  <a:srgbClr val="000000"/>
                </a:solidFill>
              </a:rPr>
              <a:t>Assistance </a:t>
            </a:r>
            <a:r>
              <a:rPr lang="en-GB" altLang="en-US" sz="1800" b="0" dirty="0">
                <a:solidFill>
                  <a:srgbClr val="000000"/>
                </a:solidFill>
              </a:rPr>
              <a:t>provided free of charge by the </a:t>
            </a:r>
            <a:r>
              <a:rPr lang="en-GB" altLang="en-US" sz="1800" b="0" dirty="0" smtClean="0">
                <a:solidFill>
                  <a:srgbClr val="000000"/>
                </a:solidFill>
              </a:rPr>
              <a:t>Commission </a:t>
            </a:r>
            <a:r>
              <a:rPr lang="en-GB" altLang="en-US" sz="1800" b="0" dirty="0">
                <a:solidFill>
                  <a:srgbClr val="000000"/>
                </a:solidFill>
              </a:rPr>
              <a:t>and the EIB</a:t>
            </a:r>
          </a:p>
          <a:p>
            <a:r>
              <a:rPr lang="en-GB" sz="1800" b="0" dirty="0">
                <a:solidFill>
                  <a:srgbClr val="000000"/>
                </a:solidFill>
              </a:rPr>
              <a:t>Up to the end of </a:t>
            </a:r>
            <a:r>
              <a:rPr lang="en-GB" sz="1800" b="0" dirty="0" smtClean="0">
                <a:solidFill>
                  <a:srgbClr val="000000"/>
                </a:solidFill>
              </a:rPr>
              <a:t>2014 </a:t>
            </a:r>
            <a:r>
              <a:rPr lang="en-GB" sz="1800" b="0" dirty="0">
                <a:solidFill>
                  <a:srgbClr val="000000"/>
                </a:solidFill>
              </a:rPr>
              <a:t>JASPERS completed </a:t>
            </a:r>
            <a:r>
              <a:rPr lang="en-GB" sz="1800" b="0" dirty="0" smtClean="0">
                <a:solidFill>
                  <a:srgbClr val="000000"/>
                </a:solidFill>
              </a:rPr>
              <a:t>19 projects </a:t>
            </a:r>
            <a:r>
              <a:rPr lang="en-GB" sz="1800" b="0" dirty="0">
                <a:solidFill>
                  <a:srgbClr val="000000"/>
                </a:solidFill>
              </a:rPr>
              <a:t>in </a:t>
            </a:r>
            <a:r>
              <a:rPr lang="en-GB" sz="1800" b="0" u="sng" dirty="0" smtClean="0">
                <a:solidFill>
                  <a:srgbClr val="000000"/>
                </a:solidFill>
              </a:rPr>
              <a:t>Croatia </a:t>
            </a:r>
            <a:r>
              <a:rPr lang="en-GB" sz="1800" b="0" dirty="0" smtClean="0">
                <a:solidFill>
                  <a:srgbClr val="000000"/>
                </a:solidFill>
              </a:rPr>
              <a:t>with </a:t>
            </a:r>
            <a:r>
              <a:rPr lang="en-GB" sz="1800" b="0" dirty="0">
                <a:solidFill>
                  <a:srgbClr val="000000"/>
                </a:solidFill>
              </a:rPr>
              <a:t>estimated total costs of some EUR </a:t>
            </a:r>
            <a:r>
              <a:rPr lang="en-GB" sz="1800" b="0" dirty="0" smtClean="0">
                <a:solidFill>
                  <a:srgbClr val="000000"/>
                </a:solidFill>
              </a:rPr>
              <a:t>1.2 billion</a:t>
            </a:r>
            <a:endParaRPr lang="en-GB" sz="1800" b="0" dirty="0">
              <a:solidFill>
                <a:srgbClr val="000000"/>
              </a:solidFill>
            </a:endParaRPr>
          </a:p>
          <a:p>
            <a:r>
              <a:rPr lang="en-GB" sz="1800" b="0" dirty="0">
                <a:solidFill>
                  <a:srgbClr val="000000"/>
                </a:solidFill>
              </a:rPr>
              <a:t>Currently JASPERS deals with </a:t>
            </a:r>
            <a:r>
              <a:rPr lang="en-GB" sz="1800" b="0" dirty="0" smtClean="0">
                <a:solidFill>
                  <a:srgbClr val="000000"/>
                </a:solidFill>
              </a:rPr>
              <a:t>96 active </a:t>
            </a:r>
            <a:r>
              <a:rPr lang="en-GB" sz="1800" b="0" dirty="0">
                <a:solidFill>
                  <a:srgbClr val="000000"/>
                </a:solidFill>
              </a:rPr>
              <a:t>projects in </a:t>
            </a:r>
            <a:r>
              <a:rPr lang="en-GB" sz="1800" b="0" dirty="0" smtClean="0">
                <a:solidFill>
                  <a:srgbClr val="000000"/>
                </a:solidFill>
              </a:rPr>
              <a:t>Croatia with </a:t>
            </a:r>
            <a:r>
              <a:rPr lang="en-GB" sz="1800" b="0" dirty="0">
                <a:solidFill>
                  <a:srgbClr val="000000"/>
                </a:solidFill>
              </a:rPr>
              <a:t>estimated total costs of some EUR </a:t>
            </a:r>
            <a:r>
              <a:rPr lang="en-GB" sz="1800" b="0" dirty="0" smtClean="0">
                <a:solidFill>
                  <a:srgbClr val="000000"/>
                </a:solidFill>
              </a:rPr>
              <a:t>6.3 billion </a:t>
            </a:r>
            <a:endParaRPr lang="en-US" sz="1800" b="0" dirty="0">
              <a:solidFill>
                <a:srgbClr val="000000"/>
              </a:solidFill>
            </a:endParaRPr>
          </a:p>
          <a:p>
            <a:r>
              <a:rPr lang="en-GB" sz="1800" b="0" dirty="0">
                <a:solidFill>
                  <a:srgbClr val="000000"/>
                </a:solidFill>
              </a:rPr>
              <a:t>Sectors concern notably water /waste, public transport, roads, knowledge economy, energy.</a:t>
            </a:r>
          </a:p>
          <a:p>
            <a:pPr lvl="1"/>
            <a:endParaRPr lang="en-GB" sz="1600" dirty="0" smtClean="0"/>
          </a:p>
          <a:p>
            <a:pPr lvl="1"/>
            <a:endParaRPr lang="en-GB" altLang="en-US" sz="1700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86915-64FE-434E-BA38-6F07F4871F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39049"/>
            <a:ext cx="1700074" cy="69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76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dirty="0" smtClean="0"/>
              <a:t>EIF in </a:t>
            </a:r>
            <a:r>
              <a:rPr lang="en-US" sz="2000" dirty="0" smtClean="0"/>
              <a:t>2014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63" y="188640"/>
            <a:ext cx="972108" cy="54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67644" y="1340768"/>
            <a:ext cx="7344816" cy="5329237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b="0" dirty="0"/>
              <a:t>EIF in Total</a:t>
            </a:r>
          </a:p>
          <a:p>
            <a:pPr marL="0" lvl="0" indent="0">
              <a:buNone/>
            </a:pPr>
            <a:endParaRPr lang="en-GB" sz="1800" b="0" dirty="0"/>
          </a:p>
          <a:p>
            <a:pPr lvl="0"/>
            <a:r>
              <a:rPr lang="en-GB" sz="1800" b="0" dirty="0"/>
              <a:t>EUR 1.65bn for </a:t>
            </a:r>
            <a:r>
              <a:rPr lang="en-GB" sz="1800" b="0" u="sng" dirty="0"/>
              <a:t>equity</a:t>
            </a:r>
            <a:r>
              <a:rPr lang="en-GB" sz="1800" b="0" dirty="0"/>
              <a:t> in 74 early and growth stage funds raising EUR 8.3bn.</a:t>
            </a:r>
          </a:p>
          <a:p>
            <a:pPr lvl="0"/>
            <a:r>
              <a:rPr lang="en-GB" sz="1800" b="0" dirty="0"/>
              <a:t>On the </a:t>
            </a:r>
            <a:r>
              <a:rPr lang="en-GB" sz="1800" b="0" u="sng" dirty="0"/>
              <a:t>guarantees</a:t>
            </a:r>
            <a:r>
              <a:rPr lang="en-GB" sz="1800" b="0" dirty="0"/>
              <a:t> side - EUR 1.6bn in 60 transactions attracting EUR 5.6bn of new loans for SMEs. </a:t>
            </a:r>
          </a:p>
          <a:p>
            <a:pPr lvl="0"/>
            <a:r>
              <a:rPr lang="en-GB" sz="1800" b="0" dirty="0"/>
              <a:t>Support for micro-enterprises across the EU-28 totalled EUR 51m, generating a loan volume of EUR 133m. More than 175 000 SMEs were supported by the EIF </a:t>
            </a:r>
            <a:r>
              <a:rPr lang="en-GB" sz="1800" b="0"/>
              <a:t>in </a:t>
            </a:r>
            <a:r>
              <a:rPr lang="en-GB" sz="1800" b="0" smtClean="0"/>
              <a:t>2014.</a:t>
            </a:r>
            <a:endParaRPr lang="en-US" sz="1800" b="0" dirty="0"/>
          </a:p>
          <a:p>
            <a:pPr marL="0" lvl="0" indent="0">
              <a:buNone/>
            </a:pPr>
            <a:r>
              <a:rPr lang="en-GB" sz="1800" b="0" dirty="0"/>
              <a:t> </a:t>
            </a:r>
          </a:p>
          <a:p>
            <a:pPr marL="0" lvl="0" indent="0">
              <a:buNone/>
            </a:pPr>
            <a:r>
              <a:rPr lang="en-GB" sz="1800" b="0" dirty="0" smtClean="0">
                <a:solidFill>
                  <a:srgbClr val="000000"/>
                </a:solidFill>
              </a:rPr>
              <a:t>EIF in Croatia</a:t>
            </a:r>
          </a:p>
          <a:p>
            <a:pPr marL="0" lvl="0" indent="0">
              <a:buNone/>
            </a:pPr>
            <a:endParaRPr lang="en-US" sz="1800" b="0" dirty="0">
              <a:solidFill>
                <a:srgbClr val="000000"/>
              </a:solidFill>
            </a:endParaRPr>
          </a:p>
          <a:p>
            <a:r>
              <a:rPr lang="en-GB" sz="1800" b="0" dirty="0" smtClean="0"/>
              <a:t>committed </a:t>
            </a:r>
            <a:r>
              <a:rPr lang="en-GB" sz="1800" b="0" dirty="0"/>
              <a:t>EUR 13.2m in 2 guarantee and 2 microfinance operations, which aim to raise EUR 36m.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4565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Prospects for future EIB activities in </a:t>
            </a:r>
            <a:r>
              <a:rPr lang="en-GB" sz="2000" dirty="0" smtClean="0"/>
              <a:t>Croatia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800708"/>
            <a:ext cx="7272809" cy="4716524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EIB </a:t>
            </a:r>
            <a:r>
              <a:rPr lang="en-GB" sz="1600" dirty="0">
                <a:solidFill>
                  <a:srgbClr val="000000"/>
                </a:solidFill>
              </a:rPr>
              <a:t>Group will continue its counter-cyclical support for </a:t>
            </a:r>
            <a:r>
              <a:rPr lang="en-GB" sz="1600" dirty="0" smtClean="0">
                <a:solidFill>
                  <a:srgbClr val="000000"/>
                </a:solidFill>
              </a:rPr>
              <a:t>growth and jobs:</a:t>
            </a:r>
          </a:p>
          <a:p>
            <a:pPr marL="0" lvl="0" indent="0">
              <a:buNone/>
            </a:pPr>
            <a:r>
              <a:rPr lang="en-GB" sz="1600" b="0" dirty="0" smtClean="0">
                <a:solidFill>
                  <a:srgbClr val="000000"/>
                </a:solidFill>
              </a:rPr>
              <a:t>EIB Group focus in the near future:</a:t>
            </a:r>
          </a:p>
          <a:p>
            <a:r>
              <a:rPr lang="en-GB" sz="1600" dirty="0" smtClean="0">
                <a:solidFill>
                  <a:srgbClr val="000000"/>
                </a:solidFill>
              </a:rPr>
              <a:t>EIB </a:t>
            </a:r>
            <a:r>
              <a:rPr lang="en-GB" sz="1600" dirty="0">
                <a:solidFill>
                  <a:srgbClr val="000000"/>
                </a:solidFill>
              </a:rPr>
              <a:t>co-financing with EU Structural and Investment Funds 2014-2020</a:t>
            </a:r>
            <a:r>
              <a:rPr lang="en-GB" sz="1600" b="0" dirty="0">
                <a:solidFill>
                  <a:srgbClr val="000000"/>
                </a:solidFill>
              </a:rPr>
              <a:t> </a:t>
            </a:r>
            <a:r>
              <a:rPr lang="en-GB" sz="1600" b="0" dirty="0" smtClean="0">
                <a:solidFill>
                  <a:srgbClr val="000000"/>
                </a:solidFill>
              </a:rPr>
              <a:t>Actively implementing the project signed today with </a:t>
            </a:r>
            <a:r>
              <a:rPr lang="en-GB" sz="1600" b="0" dirty="0">
                <a:solidFill>
                  <a:srgbClr val="000000"/>
                </a:solidFill>
              </a:rPr>
              <a:t>the Ministry of Regional Development and EU Funds and the Ministry of Finance. EIB could provide lending to fund the national contribution necessary to access the EU grant </a:t>
            </a:r>
            <a:r>
              <a:rPr lang="en-GB" sz="1600" b="0" dirty="0" smtClean="0">
                <a:solidFill>
                  <a:srgbClr val="000000"/>
                </a:solidFill>
              </a:rPr>
              <a:t>funding: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</a:rPr>
              <a:t>In </a:t>
            </a:r>
            <a:r>
              <a:rPr lang="en-GB" sz="1600" dirty="0">
                <a:solidFill>
                  <a:srgbClr val="000000"/>
                </a:solidFill>
              </a:rPr>
              <a:t>sectors such as sustainable transport (roads, rail and municipal transport); water &amp; environmental protection; rural development; </a:t>
            </a:r>
          </a:p>
          <a:p>
            <a:pPr marL="285750" lvl="1"/>
            <a:r>
              <a:rPr lang="en-GB" sz="1600" b="1" dirty="0" smtClean="0"/>
              <a:t>EFSI (</a:t>
            </a:r>
            <a:r>
              <a:rPr lang="en-GB" sz="1600" b="1" dirty="0" err="1" smtClean="0"/>
              <a:t>Juncker</a:t>
            </a:r>
            <a:r>
              <a:rPr lang="en-GB" sz="1600" b="1" dirty="0" smtClean="0"/>
              <a:t> Plan)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Identification and financing of projects to be supported under the European Fund for Strategic Investments</a:t>
            </a:r>
          </a:p>
          <a:p>
            <a:pPr marL="285750" lvl="1"/>
            <a:r>
              <a:rPr lang="en-GB" sz="1600" b="1" dirty="0" smtClean="0"/>
              <a:t>Health Sector: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fr-CH" sz="1600" dirty="0" err="1" smtClean="0"/>
              <a:t>Hospital</a:t>
            </a:r>
            <a:r>
              <a:rPr lang="fr-CH" sz="1600" dirty="0" smtClean="0"/>
              <a:t> in Pula</a:t>
            </a:r>
            <a:endParaRPr lang="en-US" sz="1600" dirty="0"/>
          </a:p>
          <a:p>
            <a:pPr marL="285750" lvl="1"/>
            <a:r>
              <a:rPr lang="en-GB" sz="1600" b="1" dirty="0" smtClean="0">
                <a:solidFill>
                  <a:srgbClr val="000000"/>
                </a:solidFill>
                <a:ea typeface="+mn-ea"/>
              </a:rPr>
              <a:t>Access </a:t>
            </a:r>
            <a:r>
              <a:rPr lang="en-GB" sz="1600" b="1" dirty="0">
                <a:solidFill>
                  <a:srgbClr val="000000"/>
                </a:solidFill>
                <a:ea typeface="+mn-ea"/>
              </a:rPr>
              <a:t>of SMEs and Mid-Cap companies to long term </a:t>
            </a:r>
            <a:r>
              <a:rPr lang="en-GB" sz="1600" b="1" dirty="0" smtClean="0">
                <a:solidFill>
                  <a:srgbClr val="000000"/>
                </a:solidFill>
                <a:ea typeface="+mn-ea"/>
              </a:rPr>
              <a:t>finance</a:t>
            </a:r>
            <a:r>
              <a:rPr lang="en-GB" sz="1600" dirty="0" smtClean="0">
                <a:solidFill>
                  <a:srgbClr val="000000"/>
                </a:solidFill>
                <a:ea typeface="+mn-ea"/>
              </a:rPr>
              <a:t>:</a:t>
            </a:r>
            <a:endParaRPr lang="en-GB" sz="1600" dirty="0">
              <a:solidFill>
                <a:srgbClr val="000000"/>
              </a:solidFill>
              <a:ea typeface="+mn-ea"/>
            </a:endParaRP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ea typeface="+mn-ea"/>
              </a:rPr>
              <a:t>Continuation of supporting SMEs and </a:t>
            </a:r>
            <a:r>
              <a:rPr lang="en-GB" sz="1600" dirty="0" err="1" smtClean="0">
                <a:solidFill>
                  <a:srgbClr val="000000"/>
                </a:solidFill>
                <a:ea typeface="+mn-ea"/>
              </a:rPr>
              <a:t>MidCaps</a:t>
            </a:r>
            <a:r>
              <a:rPr lang="en-GB" sz="1600" dirty="0" smtClean="0">
                <a:solidFill>
                  <a:srgbClr val="000000"/>
                </a:solidFill>
                <a:ea typeface="+mn-ea"/>
              </a:rPr>
              <a:t> through HBOR 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ea typeface="+mn-ea"/>
              </a:rPr>
              <a:t>New credit lines with other intermediaries in Croatia are in the pipeline</a:t>
            </a:r>
          </a:p>
          <a:p>
            <a:pPr marL="285750" lvl="1"/>
            <a:r>
              <a:rPr lang="en-GB" sz="1600" b="1" dirty="0" smtClean="0"/>
              <a:t>Competitive Energy and Energy efficiency</a:t>
            </a:r>
          </a:p>
          <a:p>
            <a:pPr marL="285750" lvl="1"/>
            <a:r>
              <a:rPr lang="en-GB" sz="1600" b="1" dirty="0" smtClean="0"/>
              <a:t>Infrastructure and industry projects are being actively identified</a:t>
            </a:r>
            <a:endParaRPr lang="en-US" sz="1600" b="1" dirty="0"/>
          </a:p>
          <a:p>
            <a:endParaRPr 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86915-64FE-434E-BA38-6F07F4871F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European Investment Bank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66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016732"/>
            <a:ext cx="6696075" cy="1116124"/>
          </a:xfrm>
        </p:spPr>
        <p:txBody>
          <a:bodyPr/>
          <a:lstStyle/>
          <a:p>
            <a:pPr algn="r"/>
            <a:r>
              <a:rPr lang="en-GB" sz="2400" dirty="0"/>
              <a:t>Thank you for your attention</a:t>
            </a:r>
            <a:r>
              <a:rPr lang="en-GB" sz="2400" dirty="0" smtClean="0"/>
              <a:t>!</a:t>
            </a:r>
            <a:br>
              <a:rPr lang="en-GB" sz="2400" dirty="0" smtClean="0"/>
            </a:br>
            <a:r>
              <a:rPr lang="en-GB" sz="2400" dirty="0" smtClean="0"/>
              <a:t>Q&amp;A </a:t>
            </a:r>
            <a:r>
              <a:rPr lang="en-GB" sz="2400" dirty="0"/>
              <a:t>Session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30/03/2015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E6FE1F-C046-465B-9A25-EEFEEBB975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pic>
        <p:nvPicPr>
          <p:cNvPr id="6" name="Picture 2" descr="T:\tritarel\2014_02_17__11_13_04\XM9K28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"/>
          <a:stretch/>
        </p:blipFill>
        <p:spPr bwMode="auto">
          <a:xfrm>
            <a:off x="1187624" y="2024844"/>
            <a:ext cx="6589426" cy="40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8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EIB Group activities make a difference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19/03/2015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53" y="188640"/>
            <a:ext cx="875159" cy="4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BELLO\Desktop\Press Conference 2015\images_toutes\11_SLIDE_PRESIDENT_201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8" y="1448780"/>
            <a:ext cx="8640762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5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0"/>
            <a:ext cx="6481762" cy="1304764"/>
          </a:xfrm>
        </p:spPr>
        <p:txBody>
          <a:bodyPr/>
          <a:lstStyle/>
          <a:p>
            <a:r>
              <a:rPr lang="en-US" dirty="0"/>
              <a:t>EIB Lending under key priorities in 2014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19/03/2015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63" y="188641"/>
            <a:ext cx="834693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BELLO\Desktop\Press Conference 2015\images_toutes\10_SLIDE_PRESIDENT_2015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231866"/>
            <a:ext cx="8637587" cy="4857750"/>
          </a:xfrm>
          <a:prstGeom prst="rect">
            <a:avLst/>
          </a:prstGeom>
          <a:ln>
            <a:noFill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Rounded Rectangle 8"/>
          <p:cNvSpPr/>
          <p:nvPr/>
        </p:nvSpPr>
        <p:spPr bwMode="auto">
          <a:xfrm>
            <a:off x="7524328" y="1772816"/>
            <a:ext cx="432048" cy="118813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7308304" y="1844824"/>
            <a:ext cx="864096" cy="1116124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7308304" y="1772816"/>
            <a:ext cx="936104" cy="972108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7164288" y="1772816"/>
            <a:ext cx="936104" cy="1080120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 bwMode="auto">
          <a:xfrm>
            <a:off x="7632340" y="1772816"/>
            <a:ext cx="396044" cy="1188132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8" name="Flowchart: Connector 17"/>
          <p:cNvSpPr/>
          <p:nvPr/>
        </p:nvSpPr>
        <p:spPr bwMode="auto">
          <a:xfrm>
            <a:off x="8100392" y="1916832"/>
            <a:ext cx="72008" cy="936104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9" name="Flowchart: Connector 18"/>
          <p:cNvSpPr/>
          <p:nvPr/>
        </p:nvSpPr>
        <p:spPr bwMode="auto">
          <a:xfrm>
            <a:off x="8496436" y="3212976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0" name="Flowchart: Connector 19"/>
          <p:cNvSpPr/>
          <p:nvPr/>
        </p:nvSpPr>
        <p:spPr bwMode="auto">
          <a:xfrm>
            <a:off x="7272101" y="1160748"/>
            <a:ext cx="1728589" cy="1800200"/>
          </a:xfrm>
          <a:prstGeom prst="flowChartConnector">
            <a:avLst/>
          </a:prstGeom>
          <a:solidFill>
            <a:srgbClr val="00539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6275" y="1340768"/>
            <a:ext cx="2035323" cy="1643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2400" b="1" dirty="0" smtClean="0">
                <a:latin typeface="+mn-lt"/>
              </a:rPr>
              <a:t>  YOUTH</a:t>
            </a:r>
          </a:p>
          <a:p>
            <a:pPr algn="ctr">
              <a:buNone/>
            </a:pPr>
            <a:r>
              <a:rPr lang="fr-C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13.0bn</a:t>
            </a:r>
          </a:p>
          <a:p>
            <a:pPr algn="ctr"/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408204" y="1340768"/>
            <a:ext cx="1044116" cy="14401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ight Arrow 21"/>
          <p:cNvSpPr/>
          <p:nvPr/>
        </p:nvSpPr>
        <p:spPr>
          <a:xfrm rot="21035748">
            <a:off x="6966992" y="2289134"/>
            <a:ext cx="394221" cy="28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6883080">
            <a:off x="7633251" y="2939164"/>
            <a:ext cx="394221" cy="28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EIB Group lending in 2014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524625"/>
            <a:ext cx="990600" cy="333375"/>
          </a:xfrm>
        </p:spPr>
        <p:txBody>
          <a:bodyPr/>
          <a:lstStyle/>
          <a:p>
            <a:pPr>
              <a:defRPr/>
            </a:pPr>
            <a:r>
              <a:rPr lang="en-GB" smtClean="0"/>
              <a:t>19/03/2015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pic>
        <p:nvPicPr>
          <p:cNvPr id="3" name="Picture 2" descr="C:\Users\BELLO\Desktop\Press Conference 2015\images_toutes\07_SLIDE_PRESIDENT_201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5566"/>
            <a:ext cx="8637588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63" y="188641"/>
            <a:ext cx="834693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FE84ED-5314-4CBC-AB65-378E8BB6474A}" type="slidenum">
              <a:rPr lang="en-US" sz="10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123" name="Footer Placeholder 4"/>
          <p:cNvSpPr txBox="1">
            <a:spLocks noGrp="1"/>
          </p:cNvSpPr>
          <p:nvPr/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200" b="1">
                <a:solidFill>
                  <a:schemeClr val="bg1"/>
                </a:solidFill>
              </a:rPr>
              <a:t>European Investment Bank Group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571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323850" y="5776913"/>
            <a:ext cx="882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sz="1200" dirty="0" smtClean="0">
                <a:solidFill>
                  <a:srgbClr val="015CAB"/>
                </a:solidFill>
              </a:rPr>
              <a:t>.</a:t>
            </a:r>
            <a:endParaRPr lang="en-GB" sz="1200" dirty="0">
              <a:solidFill>
                <a:srgbClr val="015CAB"/>
              </a:solidFill>
            </a:endParaRPr>
          </a:p>
        </p:txBody>
      </p:sp>
      <p:sp>
        <p:nvSpPr>
          <p:cNvPr id="51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Lending outside EU in 2014: EUR </a:t>
            </a:r>
            <a:r>
              <a:rPr lang="en-US" sz="2000" dirty="0"/>
              <a:t>8bn</a:t>
            </a:r>
            <a:br>
              <a:rPr lang="en-US" sz="2000" dirty="0"/>
            </a:br>
            <a:r>
              <a:rPr lang="en-US" sz="2000" dirty="0"/>
              <a:t> (EIB signatures) </a:t>
            </a:r>
            <a:endParaRPr lang="en-GB" sz="2000" dirty="0" smtClean="0"/>
          </a:p>
        </p:txBody>
      </p:sp>
      <p:sp>
        <p:nvSpPr>
          <p:cNvPr id="51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51520" y="6524625"/>
            <a:ext cx="990600" cy="333375"/>
          </a:xfr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000" smtClean="0">
                <a:solidFill>
                  <a:schemeClr val="bg1"/>
                </a:solidFill>
              </a:rPr>
              <a:t>19/03/2015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512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bg1"/>
                </a:solidFill>
              </a:rPr>
              <a:t>European Investment Bank Group</a:t>
            </a:r>
          </a:p>
        </p:txBody>
      </p:sp>
      <p:sp>
        <p:nvSpPr>
          <p:cNvPr id="51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58B9A71-19FA-4841-9F71-D58C9E7ED741}" type="slidenum">
              <a:rPr lang="en-US" sz="1000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sz="1000" smtClean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63" y="188641"/>
            <a:ext cx="834693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ELLO\Documents\MesDocuments\- Dossiers BEI\Temp_doc\Events\Annual Press Conference 2015\sources_production\images_toutes\16_SLIDE_PRESIDENT_201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51570"/>
            <a:ext cx="8640762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228600"/>
            <a:ext cx="6481762" cy="762000"/>
          </a:xfrm>
        </p:spPr>
        <p:txBody>
          <a:bodyPr/>
          <a:lstStyle/>
          <a:p>
            <a:r>
              <a:rPr lang="en-US" dirty="0" smtClean="0"/>
              <a:t>EIB lending in Croatia in </a:t>
            </a:r>
            <a:r>
              <a:rPr lang="en-US" dirty="0" smtClean="0"/>
              <a:t>2010 - 2014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47564" y="5373216"/>
            <a:ext cx="781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In 2014 the disbursement of EIB loans reached with EUR 445m the second ever highest level, representing a 32% increase compared to 2013 disbursement of EUR 338m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71333"/>
              </p:ext>
            </p:extLst>
          </p:nvPr>
        </p:nvGraphicFramePr>
        <p:xfrm>
          <a:off x="1079612" y="1196752"/>
          <a:ext cx="6481415" cy="378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EIB lending in Croatia in 2000-2014 per sectors (EUR 4.6bn)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070321"/>
              </p:ext>
            </p:extLst>
          </p:nvPr>
        </p:nvGraphicFramePr>
        <p:xfrm>
          <a:off x="467544" y="944724"/>
          <a:ext cx="8245611" cy="504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EIB project financing </a:t>
            </a:r>
            <a:r>
              <a:rPr lang="en-GB" sz="2000" dirty="0"/>
              <a:t>in </a:t>
            </a:r>
            <a:r>
              <a:rPr lang="en-GB" sz="2000" dirty="0" smtClean="0"/>
              <a:t>Croatia in 2014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728700"/>
            <a:ext cx="6696075" cy="5004556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rgbClr val="015CAB"/>
                </a:solidFill>
                <a:latin typeface="+mj-lt"/>
                <a:ea typeface="+mj-ea"/>
                <a:cs typeface="+mj-cs"/>
              </a:rPr>
              <a:t>Loans for SMEs and </a:t>
            </a:r>
            <a:r>
              <a:rPr lang="en-GB" sz="1600" dirty="0" smtClean="0">
                <a:solidFill>
                  <a:srgbClr val="015CAB"/>
                </a:solidFill>
                <a:latin typeface="+mj-lt"/>
                <a:ea typeface="+mj-ea"/>
                <a:cs typeface="+mj-cs"/>
              </a:rPr>
              <a:t>midcaps</a:t>
            </a:r>
          </a:p>
          <a:p>
            <a:pPr marL="0" indent="0">
              <a:buNone/>
            </a:pPr>
            <a:endParaRPr lang="en-GB" sz="1600" dirty="0" smtClean="0">
              <a:solidFill>
                <a:srgbClr val="015CAB"/>
              </a:solidFill>
              <a:latin typeface="+mj-lt"/>
              <a:ea typeface="+mj-ea"/>
              <a:cs typeface="+mj-c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400" b="0" dirty="0"/>
              <a:t>EUR 535m to finance projects promoted by small and medium-sized enterprises and midcap companies in Croatia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400" b="0" dirty="0"/>
              <a:t>EIB credit lines were provided </a:t>
            </a:r>
            <a:r>
              <a:rPr lang="en-US" sz="1400" b="0" dirty="0" smtClean="0"/>
              <a:t>to: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0" dirty="0" smtClean="0"/>
              <a:t>HBOR</a:t>
            </a:r>
            <a:r>
              <a:rPr lang="en-GB" sz="1400" b="0" dirty="0"/>
              <a:t>, </a:t>
            </a:r>
            <a:endParaRPr lang="en-GB" sz="1400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0" dirty="0" err="1" smtClean="0"/>
              <a:t>Erste</a:t>
            </a:r>
            <a:r>
              <a:rPr lang="en-GB" sz="1400" b="0" dirty="0" smtClean="0"/>
              <a:t> </a:t>
            </a:r>
            <a:r>
              <a:rPr lang="en-GB" sz="1400" b="0" dirty="0"/>
              <a:t>&amp; </a:t>
            </a:r>
            <a:r>
              <a:rPr lang="en-GB" sz="1400" b="0" dirty="0" err="1"/>
              <a:t>Steiermaerkische</a:t>
            </a:r>
            <a:r>
              <a:rPr lang="en-GB" sz="1400" b="0" dirty="0"/>
              <a:t> Bank </a:t>
            </a:r>
            <a:r>
              <a:rPr lang="en-GB" sz="1400" b="0" dirty="0" err="1"/>
              <a:t>d.d</a:t>
            </a:r>
            <a:r>
              <a:rPr lang="en-GB" sz="1400" b="0" dirty="0"/>
              <a:t>, </a:t>
            </a:r>
            <a:endParaRPr lang="en-GB" sz="1400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0" dirty="0" err="1" smtClean="0"/>
              <a:t>Privredna</a:t>
            </a:r>
            <a:r>
              <a:rPr lang="en-GB" sz="1400" b="0" dirty="0" smtClean="0"/>
              <a:t> </a:t>
            </a:r>
            <a:r>
              <a:rPr lang="en-GB" sz="1400" b="0" dirty="0"/>
              <a:t>Banka Zagreb </a:t>
            </a:r>
            <a:r>
              <a:rPr lang="en-GB" sz="1400" b="0" dirty="0" err="1"/>
              <a:t>d.d</a:t>
            </a:r>
            <a:r>
              <a:rPr lang="en-GB" sz="1400" b="0" dirty="0"/>
              <a:t>., </a:t>
            </a:r>
            <a:endParaRPr lang="en-GB" sz="1400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0" dirty="0" err="1" smtClean="0"/>
              <a:t>Raiffeisen</a:t>
            </a:r>
            <a:r>
              <a:rPr lang="en-GB" sz="1400" b="0" dirty="0" smtClean="0"/>
              <a:t> </a:t>
            </a:r>
            <a:r>
              <a:rPr lang="en-GB" sz="1400" b="0" dirty="0"/>
              <a:t>Leasing </a:t>
            </a:r>
            <a:r>
              <a:rPr lang="en-GB" sz="1400" b="0" dirty="0" err="1"/>
              <a:t>d.d</a:t>
            </a:r>
            <a:r>
              <a:rPr lang="en-GB" sz="1400" b="0" dirty="0"/>
              <a:t>. and </a:t>
            </a:r>
            <a:endParaRPr lang="en-GB" sz="1400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0" dirty="0" err="1" smtClean="0"/>
              <a:t>Société</a:t>
            </a:r>
            <a:r>
              <a:rPr lang="en-GB" sz="1400" b="0" dirty="0" smtClean="0"/>
              <a:t> </a:t>
            </a:r>
            <a:r>
              <a:rPr lang="en-GB" sz="1400" b="0" dirty="0" err="1"/>
              <a:t>Générale</a:t>
            </a:r>
            <a:r>
              <a:rPr lang="en-GB" sz="1400" b="0" dirty="0"/>
              <a:t> </a:t>
            </a:r>
            <a:r>
              <a:rPr lang="en-GB" sz="1400" b="0" dirty="0" err="1"/>
              <a:t>Splitska</a:t>
            </a:r>
            <a:r>
              <a:rPr lang="en-GB" sz="1400" b="0" dirty="0"/>
              <a:t> Banka </a:t>
            </a:r>
            <a:r>
              <a:rPr lang="en-GB" sz="1400" b="0" dirty="0" err="1" smtClean="0"/>
              <a:t>d.d</a:t>
            </a:r>
            <a:endParaRPr lang="en-GB" sz="1400" b="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 marL="457200" lvl="1" indent="0">
              <a:buNone/>
            </a:pPr>
            <a:endParaRPr lang="en-GB" sz="1200" dirty="0" smtClean="0"/>
          </a:p>
          <a:p>
            <a:pPr marL="457200" lvl="1" indent="0">
              <a:buNone/>
            </a:pPr>
            <a:r>
              <a:rPr lang="en-GB" sz="1200" u="sng" dirty="0" smtClean="0"/>
              <a:t>Project example:</a:t>
            </a:r>
          </a:p>
          <a:p>
            <a:pPr marL="457200" lvl="1" indent="0">
              <a:buNone/>
            </a:pPr>
            <a:endParaRPr lang="en-GB" sz="1200" dirty="0" smtClean="0"/>
          </a:p>
          <a:p>
            <a:pPr marL="457200" lvl="1" indent="0">
              <a:buNone/>
            </a:pPr>
            <a:r>
              <a:rPr lang="en-GB" sz="1200" dirty="0" smtClean="0"/>
              <a:t>A </a:t>
            </a:r>
            <a:r>
              <a:rPr lang="en-GB" sz="1200" dirty="0"/>
              <a:t>EUR 65 200 loan </a:t>
            </a:r>
            <a:r>
              <a:rPr lang="en-GB" sz="1200" dirty="0" smtClean="0"/>
              <a:t>via </a:t>
            </a:r>
            <a:r>
              <a:rPr lang="en-GB" sz="1200" dirty="0" err="1"/>
              <a:t>Privredna</a:t>
            </a:r>
            <a:r>
              <a:rPr lang="en-GB" sz="1200" dirty="0"/>
              <a:t> Banka </a:t>
            </a:r>
            <a:endParaRPr lang="en-GB" sz="1200" dirty="0" smtClean="0"/>
          </a:p>
          <a:p>
            <a:pPr marL="457200" lvl="1" indent="0">
              <a:buNone/>
            </a:pPr>
            <a:r>
              <a:rPr lang="en-GB" sz="1200" dirty="0" smtClean="0"/>
              <a:t>Zagreb to INSPECTO </a:t>
            </a:r>
            <a:r>
              <a:rPr lang="en-GB" sz="1200" dirty="0"/>
              <a:t>Ltd </a:t>
            </a:r>
            <a:r>
              <a:rPr lang="en-GB" sz="1200" dirty="0" smtClean="0"/>
              <a:t> </a:t>
            </a:r>
            <a:r>
              <a:rPr lang="en-GB" sz="1200" dirty="0"/>
              <a:t>enabled </a:t>
            </a:r>
            <a:endParaRPr lang="en-GB" sz="1200" dirty="0" smtClean="0"/>
          </a:p>
          <a:p>
            <a:pPr marL="457200" lvl="1" indent="0">
              <a:buNone/>
            </a:pPr>
            <a:r>
              <a:rPr lang="en-GB" sz="1200" dirty="0" smtClean="0"/>
              <a:t>the </a:t>
            </a:r>
            <a:r>
              <a:rPr lang="en-GB" sz="1200" dirty="0"/>
              <a:t>company to purchase state-of-the-art </a:t>
            </a:r>
            <a:endParaRPr lang="en-GB" sz="1200" dirty="0" smtClean="0"/>
          </a:p>
          <a:p>
            <a:pPr marL="457200" lvl="1" indent="0">
              <a:buNone/>
            </a:pPr>
            <a:r>
              <a:rPr lang="en-GB" sz="1200" dirty="0" smtClean="0"/>
              <a:t>laboratory </a:t>
            </a:r>
            <a:r>
              <a:rPr lang="en-GB" sz="1200" dirty="0"/>
              <a:t>equipment to expand </a:t>
            </a:r>
            <a:endParaRPr lang="en-GB" sz="1200" dirty="0" smtClean="0"/>
          </a:p>
          <a:p>
            <a:pPr marL="457200" lvl="1" indent="0">
              <a:buNone/>
            </a:pPr>
            <a:r>
              <a:rPr lang="en-GB" sz="1200" dirty="0" smtClean="0"/>
              <a:t>its </a:t>
            </a:r>
            <a:r>
              <a:rPr lang="en-GB" sz="1200" dirty="0"/>
              <a:t>service offering with human health </a:t>
            </a:r>
            <a:endParaRPr lang="en-GB" sz="1200" dirty="0" smtClean="0"/>
          </a:p>
          <a:p>
            <a:pPr marL="457200" lvl="1" indent="0">
              <a:buNone/>
            </a:pPr>
            <a:r>
              <a:rPr lang="en-GB" sz="1200" dirty="0" smtClean="0"/>
              <a:t>as </a:t>
            </a:r>
            <a:r>
              <a:rPr lang="en-GB" sz="1200" dirty="0"/>
              <a:t>a top priority.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86915-64FE-434E-BA38-6F07F4871F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65004"/>
            <a:ext cx="3807135" cy="22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EIB project financing </a:t>
            </a:r>
            <a:r>
              <a:rPr lang="en-GB" sz="2000" dirty="0"/>
              <a:t>in </a:t>
            </a:r>
            <a:r>
              <a:rPr lang="en-GB" sz="2000" dirty="0" smtClean="0"/>
              <a:t>Croatia in 2014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764704"/>
            <a:ext cx="7488832" cy="475252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15CAB"/>
                </a:solidFill>
                <a:latin typeface="+mj-lt"/>
                <a:ea typeface="+mj-ea"/>
                <a:cs typeface="+mj-cs"/>
              </a:rPr>
              <a:t>Support to the development of tourism </a:t>
            </a:r>
            <a:r>
              <a:rPr lang="en-US" sz="1600" dirty="0" smtClean="0">
                <a:solidFill>
                  <a:srgbClr val="015CAB"/>
                </a:solidFill>
                <a:latin typeface="+mj-lt"/>
                <a:ea typeface="+mj-ea"/>
                <a:cs typeface="+mj-cs"/>
              </a:rPr>
              <a:t>infrastructure</a:t>
            </a:r>
          </a:p>
          <a:p>
            <a:pPr marL="0" lvl="0" indent="0">
              <a:buNone/>
            </a:pPr>
            <a:endParaRPr lang="en-US" sz="1600" dirty="0">
              <a:solidFill>
                <a:srgbClr val="015CAB"/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GB" sz="1400" b="0" dirty="0" smtClean="0"/>
              <a:t>EUR 25 m loan on lend through HBOR to </a:t>
            </a:r>
            <a:r>
              <a:rPr lang="en-GB" sz="1400" b="0" dirty="0" err="1"/>
              <a:t>Hoteli</a:t>
            </a:r>
            <a:r>
              <a:rPr lang="en-GB" sz="1400" b="0" dirty="0"/>
              <a:t> </a:t>
            </a:r>
            <a:r>
              <a:rPr lang="en-GB" sz="1400" b="0" dirty="0" err="1"/>
              <a:t>Dubrovacka</a:t>
            </a:r>
            <a:r>
              <a:rPr lang="en-GB" sz="1400" b="0" dirty="0"/>
              <a:t> </a:t>
            </a:r>
            <a:r>
              <a:rPr lang="en-GB" sz="1400" b="0" dirty="0" err="1"/>
              <a:t>Rivijera</a:t>
            </a:r>
            <a:r>
              <a:rPr lang="en-GB" sz="1400" b="0" dirty="0"/>
              <a:t> </a:t>
            </a:r>
            <a:r>
              <a:rPr lang="en-GB" sz="1400" b="0" dirty="0" err="1"/>
              <a:t>d.d</a:t>
            </a:r>
            <a:r>
              <a:rPr lang="en-GB" sz="1400" b="0" dirty="0" smtClean="0"/>
              <a:t>.,</a:t>
            </a:r>
          </a:p>
          <a:p>
            <a:pPr marL="0" lvl="0" indent="0">
              <a:buNone/>
            </a:pPr>
            <a:r>
              <a:rPr lang="en-GB" sz="1400" b="0" dirty="0" smtClean="0"/>
              <a:t>Objectives:</a:t>
            </a:r>
            <a:endParaRPr lang="en-GB" sz="1400" b="0" dirty="0"/>
          </a:p>
          <a:p>
            <a:pPr lvl="1"/>
            <a:r>
              <a:rPr lang="en-GB" sz="1400" dirty="0" smtClean="0"/>
              <a:t>Modernisation </a:t>
            </a:r>
            <a:r>
              <a:rPr lang="en-GB" sz="1400" dirty="0"/>
              <a:t>and refurbishment of two existing </a:t>
            </a:r>
            <a:r>
              <a:rPr lang="en-GB" sz="1400" dirty="0" smtClean="0"/>
              <a:t>hotels and </a:t>
            </a:r>
            <a:r>
              <a:rPr lang="en-GB" sz="1400" dirty="0"/>
              <a:t>the rebuilding of another hotel that suffered substantial war damage in the early 1990s. </a:t>
            </a:r>
            <a:endParaRPr lang="en-US" sz="1400" dirty="0"/>
          </a:p>
          <a:p>
            <a:pPr lvl="1"/>
            <a:r>
              <a:rPr lang="en-GB" sz="1400" dirty="0" smtClean="0"/>
              <a:t>upgrade </a:t>
            </a:r>
            <a:r>
              <a:rPr lang="en-GB" sz="1400" dirty="0"/>
              <a:t>hotel </a:t>
            </a:r>
            <a:r>
              <a:rPr lang="en-GB" sz="1400" dirty="0" smtClean="0"/>
              <a:t>infrastructure - </a:t>
            </a:r>
            <a:r>
              <a:rPr lang="en-GB" sz="1400" dirty="0"/>
              <a:t>key </a:t>
            </a:r>
            <a:r>
              <a:rPr lang="en-GB" sz="1400" dirty="0" smtClean="0"/>
              <a:t>factor for </a:t>
            </a:r>
            <a:r>
              <a:rPr lang="en-GB" sz="1400" dirty="0"/>
              <a:t>further development of tourism in Croatia </a:t>
            </a:r>
          </a:p>
          <a:p>
            <a:pPr lvl="1"/>
            <a:r>
              <a:rPr lang="en-GB" sz="1400" dirty="0" smtClean="0"/>
              <a:t>The project will </a:t>
            </a:r>
            <a:r>
              <a:rPr lang="en-GB" sz="1400" dirty="0"/>
              <a:t>either </a:t>
            </a:r>
            <a:r>
              <a:rPr lang="en-GB" sz="1400" dirty="0" smtClean="0"/>
              <a:t>create </a:t>
            </a:r>
            <a:r>
              <a:rPr lang="en-GB" sz="1400" dirty="0"/>
              <a:t>or </a:t>
            </a:r>
            <a:r>
              <a:rPr lang="en-GB" sz="1400" dirty="0" smtClean="0"/>
              <a:t>secure </a:t>
            </a:r>
            <a:r>
              <a:rPr lang="en-GB" sz="1400" dirty="0"/>
              <a:t>a total of some 400 </a:t>
            </a:r>
            <a:r>
              <a:rPr lang="en-GB" sz="1400" dirty="0" smtClean="0"/>
              <a:t>full time jobs, including </a:t>
            </a:r>
            <a:r>
              <a:rPr lang="en-GB" sz="1400" dirty="0"/>
              <a:t>the indirect employment</a:t>
            </a:r>
          </a:p>
          <a:p>
            <a:pPr lvl="1"/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86915-64FE-434E-BA38-6F07F4871F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pic>
        <p:nvPicPr>
          <p:cNvPr id="9" name="Picture 8" descr="T:\7400 (Evidencija predmeta)\slike\Mario\Dubrovnik, Hoteli Dubrovačka Rivijera doo\06.09.12\P90600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92996"/>
            <a:ext cx="4313684" cy="2839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0538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Cover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13146</TotalTime>
  <Words>713</Words>
  <Application>Microsoft Office PowerPoint</Application>
  <PresentationFormat>On-screen Show (4:3)</PresentationFormat>
  <Paragraphs>145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1_Cover</vt:lpstr>
      <vt:lpstr>2_Inside</vt:lpstr>
      <vt:lpstr>Welcome to the Press Conference  EIB Supports Croatia’s Competitiveness</vt:lpstr>
      <vt:lpstr>EIB Group activities make a difference</vt:lpstr>
      <vt:lpstr>EIB Lending under key priorities in 2014  </vt:lpstr>
      <vt:lpstr>EIB Group lending in 2014</vt:lpstr>
      <vt:lpstr> Lending outside EU in 2014: EUR 8bn  (EIB signatures) </vt:lpstr>
      <vt:lpstr>EIB lending in Croatia in 2010 - 2014 </vt:lpstr>
      <vt:lpstr>EIB lending in Croatia in 2000-2014 per sectors (EUR 4.6bn) </vt:lpstr>
      <vt:lpstr>EIB project financing in Croatia in 2014</vt:lpstr>
      <vt:lpstr>EIB project financing in Croatia in 2014</vt:lpstr>
      <vt:lpstr>Continual support to Croatian public infrastructure</vt:lpstr>
      <vt:lpstr> JASPERS in 2014 </vt:lpstr>
      <vt:lpstr>The EIF in 2014</vt:lpstr>
      <vt:lpstr>Prospects for future EIB activities in Croatia </vt:lpstr>
      <vt:lpstr>Thank you for your attention! Q&amp;A Session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News Conference 2011 - Presentation</dc:title>
  <dc:creator>EIB</dc:creator>
  <cp:lastModifiedBy>ONDREJICKA Dusan</cp:lastModifiedBy>
  <cp:revision>1256</cp:revision>
  <cp:lastPrinted>2015-03-13T12:07:19Z</cp:lastPrinted>
  <dcterms:created xsi:type="dcterms:W3CDTF">2014-03-05T06:38:55Z</dcterms:created>
  <dcterms:modified xsi:type="dcterms:W3CDTF">2015-03-25T14:48:27Z</dcterms:modified>
</cp:coreProperties>
</file>